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68" r:id="rId3"/>
    <p:sldId id="256" r:id="rId4"/>
    <p:sldId id="267" r:id="rId5"/>
    <p:sldId id="269" r:id="rId6"/>
    <p:sldId id="264" r:id="rId7"/>
    <p:sldId id="263" r:id="rId8"/>
    <p:sldId id="265" r:id="rId9"/>
    <p:sldId id="266" r:id="rId10"/>
    <p:sldId id="259" r:id="rId11"/>
    <p:sldId id="270" r:id="rId12"/>
    <p:sldId id="260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84469-6963-44C0-A8C2-D1EEADB61912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E20E8-6026-463A-9E61-1484B274F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731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ln w="0">
            <a:noFill/>
          </a:ln>
        </p:spPr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679768" y="4777292"/>
            <a:ext cx="5437426" cy="390773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sldNum" idx="12"/>
          </p:nvPr>
        </p:nvSpPr>
        <p:spPr>
          <a:xfrm>
            <a:off x="3850588" y="9428743"/>
            <a:ext cx="2944946" cy="49711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63D78E8E-3BB3-42EA-B62E-1C6A6E6ABB93}" type="slidenum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6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7086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ln w="0">
            <a:noFill/>
          </a:ln>
        </p:spPr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679768" y="4777292"/>
            <a:ext cx="5437426" cy="390773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 type="sldNum" idx="13"/>
          </p:nvPr>
        </p:nvSpPr>
        <p:spPr>
          <a:xfrm>
            <a:off x="3850588" y="9428743"/>
            <a:ext cx="2944946" cy="49711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4ABD9B71-0721-43EA-8FEB-EB646D4A44F1}" type="slidenum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7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5239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ln w="0">
            <a:noFill/>
          </a:ln>
        </p:spPr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679768" y="4777292"/>
            <a:ext cx="5437426" cy="390773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sldNum" idx="15"/>
          </p:nvPr>
        </p:nvSpPr>
        <p:spPr>
          <a:xfrm>
            <a:off x="3850588" y="9428743"/>
            <a:ext cx="2944946" cy="49711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927DBCFC-9FF6-480B-B6FF-C45F32E74DE7}" type="slidenum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8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9503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ln w="0">
            <a:noFill/>
          </a:ln>
        </p:spPr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679768" y="4777292"/>
            <a:ext cx="5437426" cy="390773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sldNum" idx="18"/>
          </p:nvPr>
        </p:nvSpPr>
        <p:spPr>
          <a:xfrm>
            <a:off x="3850588" y="9428743"/>
            <a:ext cx="2944946" cy="49711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7EE7E465-133D-4B46-BA46-18156E211370}" type="slidenum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9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1123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21239486-3607-41F8-A1A7-73A6136926BD}" type="slidenum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‹#›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786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ADBF4A74-9341-4E4E-913C-BBC55B5084C9}" type="slidenum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‹#›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4498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F40EACE4-672C-4368-A12C-AB11709E9CC7}" type="slidenum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‹#›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314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4736BDB3-5E84-41E4-BCBD-55FE24E85C94}" type="slidenum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‹#›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4678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848B1233-3951-45D3-A5B4-7FB02D477EC0}" type="slidenum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‹#›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9398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17E03512-AD3B-4059-B5B8-554350E510B8}" type="slidenum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‹#›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491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0E66280D-00CA-4803-9B63-248D617F112B}" type="slidenum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‹#›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5439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336A4214-B2E5-4B6E-AEA6-362B9186D28A}" type="slidenum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‹#›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9237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213899FF-9400-48D9-9796-3C28B908233D}" type="slidenum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‹#›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4818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135FBF31-D132-490B-A20D-9D507F2AE73A}" type="slidenum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‹#›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358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F7A870C5-4FCE-47FE-8459-369488155634}" type="slidenum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‹#›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986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1296F4B3-7CAD-452E-9B6C-2CFC396AD507}" type="slidenum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‹#›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1093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ADBA15D3-F36A-4422-AB94-DB3E162ADDEE}" type="slidenum">
              <a:rPr kumimoji="0" lang="ru-RU" sz="1200" b="0" i="0" u="none" strike="noStrike" kern="1200" cap="none" spc="-1" normalizeH="0" baseline="0" noProof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‹#›</a:t>
            </a:fld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&lt;дата/время&gt;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184972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rs.tow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ars.town/about/investitsionnaya-deyatelnost/munitsipalnaya-podderzhka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arstown_online" TargetMode="External"/><Relationship Id="rId7" Type="http://schemas.openxmlformats.org/officeDocument/2006/relationships/image" Target="../media/image40.png"/><Relationship Id="rId2" Type="http://schemas.openxmlformats.org/officeDocument/2006/relationships/hyperlink" Target="https://ars.town/about/investitsionnaya-deyatelnost/munitsipalnaya-podderzhka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hyperlink" Target="https://ok.ru/group/53721920569423" TargetMode="External"/><Relationship Id="rId4" Type="http://schemas.openxmlformats.org/officeDocument/2006/relationships/hyperlink" Target="https://vk.com/onlinear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4;&#1089;&#1087;.&#1088;&#1092;/?=&amp;utm-source=primorskij_kraj&amp;utm_medium=banner_na_glavnoi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&#1084;&#1086;&#1081;&#1073;&#1080;&#1079;&#1085;&#1077;&#1089;25.&#1088;&#1092;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&#1084;&#1089;&#1087;.&#1088;&#1092;/services/antikrizisnye-mery/?my-business=5194&amp;specificity=ip&amp;region=2&amp;PAGE=page-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36" y="1443037"/>
            <a:ext cx="10527379" cy="519687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Овал 3"/>
          <p:cNvSpPr/>
          <p:nvPr/>
        </p:nvSpPr>
        <p:spPr>
          <a:xfrm>
            <a:off x="9089104" y="4597965"/>
            <a:ext cx="2442911" cy="107081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962478" y="1792343"/>
            <a:ext cx="2486025" cy="352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04636" y="223448"/>
            <a:ext cx="10687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федеральных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региональных мерах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мерах поддержки для субъектов МСП можно узнать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кликнув на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сайте Администрации АГО 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банер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ЦПП «Узнать все о мерах поддержки бизнеса в Приморском крае»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(ссылка: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https://ars.town/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246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539" y="168167"/>
            <a:ext cx="1149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меры поддержки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https://ars.town/about/investitsionnaya-deyatelnost/munitsipalnaya-podderzhka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Главная›Администрация›Инвестиционная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деятельность›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поддержка - Поддержка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МСП и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самозанятых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1473271"/>
            <a:ext cx="3887887" cy="27342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711" y="3241659"/>
            <a:ext cx="4535780" cy="309562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728829" y="5395503"/>
            <a:ext cx="2009775" cy="4597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5293" y="1368496"/>
            <a:ext cx="4752977" cy="3230475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8022820" y="3754294"/>
            <a:ext cx="1695450" cy="195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9128" y="4057650"/>
            <a:ext cx="4746147" cy="267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32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0525" y="962024"/>
            <a:ext cx="1164152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имущественной поддержки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предоставление муниципального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малого и среднего предпринимательства и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самозанятых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(Постановление № 277-па от 13.04.2016)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год аренды - 20 %;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год аренды – 40 %;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третий год аренды – 60 %;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четвертый год аренды – 80 %;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пятый год и далее - 100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проведения арендатором ремонтных работ по улучшению неотделимых элементов муниципального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арендатор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освобождается от уплаты арендной платы по договору аренды (с полным освобождением от арендной платы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1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предприятий, а также с субъектами малого и среднего предпринимательства и </a:t>
            </a:r>
            <a:r>
              <a:rPr lang="ru-RU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самозанятыми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гражданами, ставшими победителями городских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конкурсов.</a:t>
            </a:r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первые пять лет аренды - арендная плата не вносится;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шестой год аренды – 20 %;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седьмой год аренды – 40 %;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восьмой год аренды – 60 %;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девятый год аренды – 80 %;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десятый год и далее – 100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50" y="295275"/>
            <a:ext cx="7334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Имущественная поддержка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216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3764" y="237507"/>
            <a:ext cx="1166948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поддержка: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Размещение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на сайте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https://ars.town/about/investitsionnaya-deyatelnost/munitsipalnaya-podderzhka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телеграмм- канал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t.me/arstown_online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vk.com/onlinears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ok.ru/group/53721920569423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617516" y="4432350"/>
            <a:ext cx="1116890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Консультационная поддержка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предпринимателей: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Арсеньев, ул. Ленинская,8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103, каждый вторник- четверг с 13-30 до 17-30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7522" y="2018805"/>
            <a:ext cx="1626920" cy="18881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АГО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72271" y="2171129"/>
            <a:ext cx="1097421" cy="10974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86101" y="2018806"/>
            <a:ext cx="1657350" cy="18881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Телеграмм- канал АГО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4995" y="2128423"/>
            <a:ext cx="1140127" cy="114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1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8579" y="409903"/>
            <a:ext cx="10552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меры поддержки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8235"/>
          <a:stretch/>
        </p:blipFill>
        <p:spPr>
          <a:xfrm>
            <a:off x="273106" y="779235"/>
            <a:ext cx="6050346" cy="329565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31468" y="1506441"/>
            <a:ext cx="1362075" cy="476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16479" b="15672"/>
          <a:stretch/>
        </p:blipFill>
        <p:spPr>
          <a:xfrm>
            <a:off x="1932930" y="1215242"/>
            <a:ext cx="5297189" cy="32289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524" y="2427060"/>
            <a:ext cx="4036606" cy="3187759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3125251" y="3243660"/>
            <a:ext cx="2209800" cy="210412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947086" y="3147706"/>
            <a:ext cx="1633669" cy="2676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3302" y="3415322"/>
            <a:ext cx="5460607" cy="329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57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43148" y="179186"/>
            <a:ext cx="1070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и региональные меры поддержки отражаются по ссылке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мойбизнес25.рф/</a:t>
            </a:r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2844321"/>
            <a:ext cx="1083616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государственной платформе поддержки предпринимателей и тех, кто планирует начать свой бизнес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сформирована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ПЛАТФОРМА МСП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МСП.РФ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мсп.рф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services/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antikrizisnye-mery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/?my-business=5194&amp;specificity=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ip&amp;region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=2&amp;PAGE=page-1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0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которой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собрана информация об актуальных государственных мерах поддержки предпринимателей, принятых на федеральном и региональном уровнях.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актуализируется и дополняется.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736271"/>
            <a:ext cx="1900052" cy="20188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меры поддержки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105" y="825517"/>
            <a:ext cx="1257690" cy="12576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93226" y="736270"/>
            <a:ext cx="2042557" cy="20188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меры поддержки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430" y="825517"/>
            <a:ext cx="1257690" cy="125769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14400" y="4536374"/>
            <a:ext cx="1946904" cy="20533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платформа МСП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746" y="4646523"/>
            <a:ext cx="1356407" cy="121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93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21" y="225631"/>
            <a:ext cx="11703544" cy="60841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3377" y="225631"/>
            <a:ext cx="2030679" cy="5106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5294" y="5525814"/>
            <a:ext cx="1195552" cy="119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16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910" y="2575112"/>
            <a:ext cx="3156255" cy="34535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1" y="235139"/>
            <a:ext cx="979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меры поддержки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6" y="800130"/>
            <a:ext cx="5972175" cy="321939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42862" y="2028825"/>
            <a:ext cx="1781175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422" y="1765794"/>
            <a:ext cx="5297883" cy="323116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2609850" y="3943350"/>
            <a:ext cx="1371600" cy="209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6263" y="2776784"/>
            <a:ext cx="4024312" cy="3233491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>
            <a:off x="3523755" y="4048125"/>
            <a:ext cx="2219820" cy="13049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/>
          <a:srcRect l="-921" t="3489" r="10804" b="15847"/>
          <a:stretch/>
        </p:blipFill>
        <p:spPr>
          <a:xfrm>
            <a:off x="7002061" y="368081"/>
            <a:ext cx="4969598" cy="2851904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 flipV="1">
            <a:off x="3511770" y="2975831"/>
            <a:ext cx="6626267" cy="10350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9777411" y="2865580"/>
            <a:ext cx="1379807" cy="2428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емиугольник 22"/>
          <p:cNvSpPr/>
          <p:nvPr/>
        </p:nvSpPr>
        <p:spPr>
          <a:xfrm>
            <a:off x="190500" y="1051392"/>
            <a:ext cx="523875" cy="444034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Семиугольник 25"/>
          <p:cNvSpPr/>
          <p:nvPr/>
        </p:nvSpPr>
        <p:spPr>
          <a:xfrm>
            <a:off x="2447926" y="1765794"/>
            <a:ext cx="430608" cy="424956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Семиугольник 26"/>
          <p:cNvSpPr/>
          <p:nvPr/>
        </p:nvSpPr>
        <p:spPr>
          <a:xfrm>
            <a:off x="4386263" y="2776784"/>
            <a:ext cx="533073" cy="442666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" name="Семиугольник 27"/>
          <p:cNvSpPr/>
          <p:nvPr/>
        </p:nvSpPr>
        <p:spPr>
          <a:xfrm>
            <a:off x="7217447" y="604138"/>
            <a:ext cx="525858" cy="391984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4" name="Семиугольник 33"/>
          <p:cNvSpPr/>
          <p:nvPr/>
        </p:nvSpPr>
        <p:spPr>
          <a:xfrm>
            <a:off x="9227180" y="3458476"/>
            <a:ext cx="519360" cy="495103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 flipH="1">
            <a:off x="8978239" y="3054695"/>
            <a:ext cx="1373177" cy="28603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0159253" y="2575112"/>
            <a:ext cx="835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МКК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0070" y="4965046"/>
            <a:ext cx="2451141" cy="1754248"/>
          </a:xfrm>
          <a:prstGeom prst="rect">
            <a:avLst/>
          </a:prstGeom>
        </p:spPr>
      </p:pic>
      <p:cxnSp>
        <p:nvCxnSpPr>
          <p:cNvPr id="49" name="Прямая со стрелкой 48"/>
          <p:cNvCxnSpPr/>
          <p:nvPr/>
        </p:nvCxnSpPr>
        <p:spPr>
          <a:xfrm flipV="1">
            <a:off x="8978238" y="5663335"/>
            <a:ext cx="873450" cy="2516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737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8"/>
          <p:cNvSpPr/>
          <p:nvPr/>
        </p:nvSpPr>
        <p:spPr>
          <a:xfrm>
            <a:off x="0" y="343800"/>
            <a:ext cx="1219140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Центр «Мой бизнес</a:t>
            </a:r>
            <a:r>
              <a:rPr kumimoji="0" lang="ru-RU" sz="2800" b="1" i="0" u="none" strike="noStrike" kern="1200" cap="none" spc="-1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»</a:t>
            </a:r>
            <a:endParaRPr kumimoji="0" lang="ru-RU" sz="2800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1" name="Рисунок 4"/>
          <p:cNvPicPr/>
          <p:nvPr/>
        </p:nvPicPr>
        <p:blipFill>
          <a:blip r:embed="rId3"/>
          <a:srcRect r="49174"/>
          <a:stretch/>
        </p:blipFill>
        <p:spPr>
          <a:xfrm>
            <a:off x="10798920" y="194400"/>
            <a:ext cx="1133280" cy="839160"/>
          </a:xfrm>
          <a:prstGeom prst="rect">
            <a:avLst/>
          </a:prstGeom>
          <a:ln w="0">
            <a:noFill/>
          </a:ln>
        </p:spPr>
      </p:pic>
      <p:sp>
        <p:nvSpPr>
          <p:cNvPr id="132" name="TextBox 17"/>
          <p:cNvSpPr/>
          <p:nvPr/>
        </p:nvSpPr>
        <p:spPr>
          <a:xfrm>
            <a:off x="1191960" y="1377360"/>
            <a:ext cx="10740240" cy="466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1"/>
              </a:spcAft>
              <a:buClrTx/>
              <a:buSzTx/>
              <a:buFontTx/>
              <a:buNone/>
              <a:tabLst>
                <a:tab pos="762840" algn="l"/>
              </a:tabLst>
              <a:defRPr/>
            </a:pPr>
            <a:r>
              <a:rPr kumimoji="0" lang="ru-RU" sz="20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Помощь в открытии бизнеса</a:t>
            </a:r>
            <a:endParaRPr kumimoji="0" lang="ru-RU" sz="2000" b="1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1"/>
              </a:spcAft>
              <a:buClrTx/>
              <a:buSzTx/>
              <a:buFontTx/>
              <a:buNone/>
              <a:tabLst>
                <a:tab pos="762840" algn="l"/>
              </a:tabLst>
              <a:defRPr/>
            </a:pPr>
            <a:r>
              <a:rPr kumimoji="0" lang="ru-RU" sz="20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Консультации, обучение, акселерационные программы</a:t>
            </a:r>
            <a:endParaRPr kumimoji="0" lang="ru-RU" sz="2000" b="1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1"/>
              </a:spcAft>
              <a:buClrTx/>
              <a:buSzTx/>
              <a:buFontTx/>
              <a:buNone/>
              <a:tabLst>
                <a:tab pos="762840" algn="l"/>
              </a:tabLst>
              <a:defRPr/>
            </a:pPr>
            <a:r>
              <a:rPr kumimoji="0" lang="ru-RU" sz="20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Выход на экспорт: выставки, бизнес-миссии, поиск партнера </a:t>
            </a:r>
            <a:endParaRPr kumimoji="0" lang="ru-RU" sz="2000" b="1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1"/>
              </a:spcAft>
              <a:buClrTx/>
              <a:buSzTx/>
              <a:buFontTx/>
              <a:buNone/>
              <a:tabLst>
                <a:tab pos="762840" algn="l"/>
              </a:tabLst>
              <a:defRPr/>
            </a:pPr>
            <a:r>
              <a:rPr kumimoji="0" lang="ru-RU" sz="20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Сертификация, упаковка бренда, регистрация торговой марки</a:t>
            </a:r>
            <a:endParaRPr kumimoji="0" lang="ru-RU" sz="2000" b="1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1"/>
              </a:spcAft>
              <a:buClrTx/>
              <a:buSzTx/>
              <a:buFontTx/>
              <a:buNone/>
              <a:tabLst>
                <a:tab pos="762840" algn="l"/>
              </a:tabLst>
              <a:defRPr/>
            </a:pPr>
            <a:r>
              <a:rPr kumimoji="0" lang="ru-RU" sz="20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Размещение на </a:t>
            </a:r>
            <a:r>
              <a:rPr kumimoji="0" lang="ru-RU" sz="2000" b="1" i="0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маркетплейсах</a:t>
            </a:r>
            <a:r>
              <a:rPr kumimoji="0" lang="ru-RU" sz="20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, продвижение в интернете</a:t>
            </a:r>
            <a:endParaRPr kumimoji="0" lang="ru-RU" sz="2000" b="1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1"/>
              </a:spcAft>
              <a:buClrTx/>
              <a:buSzTx/>
              <a:buFontTx/>
              <a:buNone/>
              <a:tabLst>
                <a:tab pos="762840" algn="l"/>
              </a:tabLst>
              <a:defRPr/>
            </a:pPr>
            <a:r>
              <a:rPr kumimoji="0" lang="ru-RU" sz="20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Инжиниринг, модернизация предприятия и оборудования</a:t>
            </a:r>
            <a:endParaRPr kumimoji="0" lang="ru-RU" sz="2000" b="1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1"/>
              </a:spcAft>
              <a:buClrTx/>
              <a:buSzTx/>
              <a:buFontTx/>
              <a:buNone/>
              <a:tabLst>
                <a:tab pos="762840" algn="l"/>
              </a:tabLst>
              <a:defRPr/>
            </a:pPr>
            <a:r>
              <a:rPr kumimoji="0" lang="ru-RU" sz="20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Поддержка </a:t>
            </a:r>
            <a:r>
              <a:rPr kumimoji="0" lang="ru-RU" sz="2000" b="1" i="0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самозанятых</a:t>
            </a:r>
            <a:endParaRPr kumimoji="0" lang="ru-RU" sz="2000" b="1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1"/>
              </a:spcAft>
              <a:buClrTx/>
              <a:buSzTx/>
              <a:buFontTx/>
              <a:buNone/>
              <a:tabLst>
                <a:tab pos="762840" algn="l"/>
              </a:tabLst>
              <a:defRPr/>
            </a:pPr>
            <a:r>
              <a:rPr kumimoji="0" lang="ru-RU" sz="20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Поддержка социального бизнеса</a:t>
            </a:r>
            <a:endParaRPr kumimoji="0" lang="ru-RU" sz="2000" b="1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" name="Рисунок 6"/>
          <p:cNvPicPr/>
          <p:nvPr/>
        </p:nvPicPr>
        <p:blipFill>
          <a:blip r:embed="rId4"/>
          <a:srcRect l="76075" t="38634" r="15252" b="52710"/>
          <a:stretch/>
        </p:blipFill>
        <p:spPr>
          <a:xfrm>
            <a:off x="-382759" y="-24190"/>
            <a:ext cx="2638800" cy="1315080"/>
          </a:xfrm>
          <a:prstGeom prst="rect">
            <a:avLst/>
          </a:prstGeom>
          <a:ln w="0">
            <a:noFill/>
          </a:ln>
        </p:spPr>
      </p:pic>
      <p:pic>
        <p:nvPicPr>
          <p:cNvPr id="134" name="Рисунок 24"/>
          <p:cNvPicPr/>
          <p:nvPr/>
        </p:nvPicPr>
        <p:blipFill>
          <a:blip r:embed="rId5"/>
          <a:stretch/>
        </p:blipFill>
        <p:spPr>
          <a:xfrm>
            <a:off x="800280" y="1384920"/>
            <a:ext cx="423000" cy="423000"/>
          </a:xfrm>
          <a:prstGeom prst="rect">
            <a:avLst/>
          </a:prstGeom>
          <a:ln w="0">
            <a:noFill/>
          </a:ln>
        </p:spPr>
      </p:pic>
      <p:pic>
        <p:nvPicPr>
          <p:cNvPr id="135" name="Рисунок 26"/>
          <p:cNvPicPr/>
          <p:nvPr/>
        </p:nvPicPr>
        <p:blipFill>
          <a:blip r:embed="rId6"/>
          <a:stretch/>
        </p:blipFill>
        <p:spPr>
          <a:xfrm>
            <a:off x="806040" y="2016720"/>
            <a:ext cx="423000" cy="418680"/>
          </a:xfrm>
          <a:prstGeom prst="rect">
            <a:avLst/>
          </a:prstGeom>
          <a:ln w="0">
            <a:noFill/>
          </a:ln>
        </p:spPr>
      </p:pic>
      <p:pic>
        <p:nvPicPr>
          <p:cNvPr id="136" name="Рисунок 28"/>
          <p:cNvPicPr/>
          <p:nvPr/>
        </p:nvPicPr>
        <p:blipFill>
          <a:blip r:embed="rId7"/>
          <a:stretch/>
        </p:blipFill>
        <p:spPr>
          <a:xfrm>
            <a:off x="806040" y="2589480"/>
            <a:ext cx="423000" cy="423000"/>
          </a:xfrm>
          <a:prstGeom prst="rect">
            <a:avLst/>
          </a:prstGeom>
          <a:ln w="0">
            <a:noFill/>
          </a:ln>
        </p:spPr>
      </p:pic>
      <p:pic>
        <p:nvPicPr>
          <p:cNvPr id="137" name="Рисунок 31"/>
          <p:cNvPicPr/>
          <p:nvPr/>
        </p:nvPicPr>
        <p:blipFill>
          <a:blip r:embed="rId8"/>
          <a:stretch/>
        </p:blipFill>
        <p:spPr>
          <a:xfrm>
            <a:off x="743040" y="3198240"/>
            <a:ext cx="500760" cy="423000"/>
          </a:xfrm>
          <a:prstGeom prst="rect">
            <a:avLst/>
          </a:prstGeom>
          <a:ln w="0">
            <a:noFill/>
          </a:ln>
        </p:spPr>
      </p:pic>
      <p:pic>
        <p:nvPicPr>
          <p:cNvPr id="138" name="Рисунок 32"/>
          <p:cNvPicPr/>
          <p:nvPr/>
        </p:nvPicPr>
        <p:blipFill>
          <a:blip r:embed="rId9"/>
          <a:stretch/>
        </p:blipFill>
        <p:spPr>
          <a:xfrm>
            <a:off x="768600" y="3830400"/>
            <a:ext cx="454680" cy="401760"/>
          </a:xfrm>
          <a:prstGeom prst="rect">
            <a:avLst/>
          </a:prstGeom>
          <a:ln w="0">
            <a:noFill/>
          </a:ln>
        </p:spPr>
      </p:pic>
      <p:pic>
        <p:nvPicPr>
          <p:cNvPr id="139" name="Рисунок 35"/>
          <p:cNvPicPr/>
          <p:nvPr/>
        </p:nvPicPr>
        <p:blipFill>
          <a:blip r:embed="rId10"/>
          <a:stretch/>
        </p:blipFill>
        <p:spPr>
          <a:xfrm>
            <a:off x="758880" y="4415400"/>
            <a:ext cx="469080" cy="469080"/>
          </a:xfrm>
          <a:prstGeom prst="rect">
            <a:avLst/>
          </a:prstGeom>
          <a:ln w="0">
            <a:noFill/>
          </a:ln>
        </p:spPr>
      </p:pic>
      <p:pic>
        <p:nvPicPr>
          <p:cNvPr id="140" name="Рисунок 37"/>
          <p:cNvPicPr/>
          <p:nvPr/>
        </p:nvPicPr>
        <p:blipFill>
          <a:blip r:embed="rId11"/>
          <a:stretch/>
        </p:blipFill>
        <p:spPr>
          <a:xfrm>
            <a:off x="818280" y="5041080"/>
            <a:ext cx="404640" cy="401040"/>
          </a:xfrm>
          <a:prstGeom prst="rect">
            <a:avLst/>
          </a:prstGeom>
          <a:ln w="0">
            <a:noFill/>
          </a:ln>
        </p:spPr>
      </p:pic>
      <p:pic>
        <p:nvPicPr>
          <p:cNvPr id="141" name="Рисунок 39"/>
          <p:cNvPicPr/>
          <p:nvPr/>
        </p:nvPicPr>
        <p:blipFill>
          <a:blip r:embed="rId12"/>
          <a:stretch/>
        </p:blipFill>
        <p:spPr>
          <a:xfrm>
            <a:off x="836640" y="5627160"/>
            <a:ext cx="406800" cy="406800"/>
          </a:xfrm>
          <a:prstGeom prst="rect">
            <a:avLst/>
          </a:prstGeom>
          <a:ln w="0">
            <a:noFill/>
          </a:ln>
        </p:spPr>
      </p:pic>
      <p:pic>
        <p:nvPicPr>
          <p:cNvPr id="142" name="Рисунок 17"/>
          <p:cNvPicPr/>
          <p:nvPr/>
        </p:nvPicPr>
        <p:blipFill>
          <a:blip r:embed="rId13"/>
          <a:stretch/>
        </p:blipFill>
        <p:spPr>
          <a:xfrm>
            <a:off x="10936080" y="5627160"/>
            <a:ext cx="996120" cy="9961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75955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Box 8"/>
          <p:cNvSpPr/>
          <p:nvPr/>
        </p:nvSpPr>
        <p:spPr>
          <a:xfrm>
            <a:off x="0" y="343800"/>
            <a:ext cx="12191400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Фонд развития Приморского края</a:t>
            </a:r>
            <a:endParaRPr kumimoji="0" lang="ru-RU" sz="2400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Самые низкие ставки на рынке</a:t>
            </a:r>
            <a:endParaRPr kumimoji="0" lang="ru-RU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TextBox 17"/>
          <p:cNvSpPr/>
          <p:nvPr/>
        </p:nvSpPr>
        <p:spPr>
          <a:xfrm>
            <a:off x="4588459" y="2202276"/>
            <a:ext cx="734374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62840" algn="l"/>
              </a:tabLst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льготные займы для субъектов малого и среднего предпринимательства</a:t>
            </a:r>
            <a:endParaRPr kumimoji="0" lang="ru-RU" sz="1600" b="1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5" name="Рисунок 23"/>
          <p:cNvPicPr/>
          <p:nvPr/>
        </p:nvPicPr>
        <p:blipFill>
          <a:blip r:embed="rId3"/>
          <a:srcRect r="49174"/>
          <a:stretch/>
        </p:blipFill>
        <p:spPr>
          <a:xfrm>
            <a:off x="10798920" y="194400"/>
            <a:ext cx="1133280" cy="839160"/>
          </a:xfrm>
          <a:prstGeom prst="rect">
            <a:avLst/>
          </a:prstGeom>
          <a:ln w="0">
            <a:noFill/>
          </a:ln>
        </p:spPr>
      </p:pic>
      <p:sp>
        <p:nvSpPr>
          <p:cNvPr id="146" name="Прямоугольник 24"/>
          <p:cNvSpPr/>
          <p:nvPr/>
        </p:nvSpPr>
        <p:spPr>
          <a:xfrm rot="5400000">
            <a:off x="4035298" y="2422072"/>
            <a:ext cx="868686" cy="45719"/>
          </a:xfrm>
          <a:prstGeom prst="rect">
            <a:avLst/>
          </a:prstGeom>
          <a:solidFill>
            <a:srgbClr val="AECA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360" rIns="90000" bIns="4536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DejaVu Sans"/>
            </a:endParaRPr>
          </a:p>
        </p:txBody>
      </p:sp>
      <p:sp>
        <p:nvSpPr>
          <p:cNvPr id="147" name="Прямоугольник 1"/>
          <p:cNvSpPr/>
          <p:nvPr/>
        </p:nvSpPr>
        <p:spPr>
          <a:xfrm>
            <a:off x="276225" y="2000114"/>
            <a:ext cx="407460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62840" algn="l"/>
              </a:tabLst>
              <a:defRPr/>
            </a:pPr>
            <a:r>
              <a:rPr kumimoji="0" lang="ru-RU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до 5 млн рублей</a:t>
            </a:r>
            <a:endParaRPr kumimoji="0" lang="ru-RU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62840" algn="l"/>
              </a:tabLst>
              <a:defRPr/>
            </a:pPr>
            <a:r>
              <a:rPr kumimoji="0" lang="ru-RU" b="0" i="1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до 3 лет</a:t>
            </a:r>
            <a:endParaRPr kumimoji="0" lang="ru-RU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62840" algn="l"/>
              </a:tabLst>
              <a:defRPr/>
            </a:pPr>
            <a:r>
              <a:rPr kumimoji="0" lang="ru-RU" b="0" i="1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от 1% до 12%</a:t>
            </a:r>
            <a:endParaRPr kumimoji="0" lang="ru-RU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TextBox 17"/>
          <p:cNvSpPr/>
          <p:nvPr/>
        </p:nvSpPr>
        <p:spPr>
          <a:xfrm>
            <a:off x="4610023" y="3193994"/>
            <a:ext cx="7443432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62840" algn="l"/>
              </a:tabLst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льготный </a:t>
            </a:r>
            <a:r>
              <a:rPr kumimoji="0" lang="ru-RU" sz="1600" b="1" i="0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займ</a:t>
            </a:r>
            <a:endParaRPr kumimoji="0" lang="ru-RU" sz="1600" b="1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62840" algn="l"/>
              </a:tabLst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для промышленных предприятий</a:t>
            </a:r>
            <a:endParaRPr kumimoji="0" lang="ru-RU" sz="1600" b="1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Прямоугольник 58"/>
          <p:cNvSpPr/>
          <p:nvPr/>
        </p:nvSpPr>
        <p:spPr>
          <a:xfrm rot="5400000">
            <a:off x="4080768" y="3404585"/>
            <a:ext cx="818468" cy="45719"/>
          </a:xfrm>
          <a:prstGeom prst="rect">
            <a:avLst/>
          </a:prstGeom>
          <a:solidFill>
            <a:srgbClr val="AECA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360" rIns="90000" bIns="4536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DejaVu Sans"/>
            </a:endParaRPr>
          </a:p>
        </p:txBody>
      </p:sp>
      <p:sp>
        <p:nvSpPr>
          <p:cNvPr id="150" name="Прямоугольник 59"/>
          <p:cNvSpPr/>
          <p:nvPr/>
        </p:nvSpPr>
        <p:spPr>
          <a:xfrm>
            <a:off x="1377540" y="3018211"/>
            <a:ext cx="3014008" cy="9526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62840" algn="l"/>
              </a:tabLst>
              <a:defRPr/>
            </a:pPr>
            <a:r>
              <a:rPr kumimoji="0" lang="ru-RU" sz="20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до 25 млн рублей</a:t>
            </a:r>
            <a:endParaRPr kumimoji="0" lang="ru-RU" sz="2000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62840" algn="l"/>
              </a:tabLst>
              <a:defRPr/>
            </a:pPr>
            <a:r>
              <a:rPr kumimoji="0" lang="ru-RU" b="0" i="1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от 3 до 5 лет</a:t>
            </a:r>
            <a:endParaRPr kumimoji="0" lang="ru-RU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62840" algn="l"/>
              </a:tabLst>
              <a:defRPr/>
            </a:pPr>
            <a:r>
              <a:rPr kumimoji="0" lang="ru-RU" b="0" i="1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от 1% до 5%</a:t>
            </a:r>
            <a:endParaRPr kumimoji="0" lang="ru-RU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TextBox 17"/>
          <p:cNvSpPr/>
          <p:nvPr/>
        </p:nvSpPr>
        <p:spPr>
          <a:xfrm>
            <a:off x="4610024" y="1182960"/>
            <a:ext cx="7443432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62840" algn="l"/>
              </a:tabLst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льготный </a:t>
            </a:r>
            <a:r>
              <a:rPr kumimoji="0" lang="ru-RU" sz="1600" b="1" i="0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займ</a:t>
            </a: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для </a:t>
            </a:r>
            <a:r>
              <a:rPr kumimoji="0" lang="ru-RU" sz="1600" b="1" i="0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самозанятых</a:t>
            </a:r>
            <a:endParaRPr kumimoji="0" lang="ru-RU" sz="1600" b="1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Прямоугольник 64"/>
          <p:cNvSpPr/>
          <p:nvPr/>
        </p:nvSpPr>
        <p:spPr>
          <a:xfrm rot="5400000">
            <a:off x="4082901" y="1399642"/>
            <a:ext cx="814203" cy="45719"/>
          </a:xfrm>
          <a:prstGeom prst="rect">
            <a:avLst/>
          </a:prstGeom>
          <a:solidFill>
            <a:srgbClr val="AECA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360" rIns="90000" bIns="4536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DejaVu Sans"/>
            </a:endParaRPr>
          </a:p>
        </p:txBody>
      </p:sp>
      <p:sp>
        <p:nvSpPr>
          <p:cNvPr id="153" name="Прямоугольник 65"/>
          <p:cNvSpPr/>
          <p:nvPr/>
        </p:nvSpPr>
        <p:spPr>
          <a:xfrm>
            <a:off x="924910" y="1015400"/>
            <a:ext cx="3425914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62840" algn="l"/>
              </a:tabLst>
              <a:defRPr/>
            </a:pPr>
            <a:r>
              <a:rPr kumimoji="0" lang="ru-RU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до 500 </a:t>
            </a:r>
            <a:r>
              <a:rPr kumimoji="0" lang="ru-RU" b="1" i="0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тыс</a:t>
            </a:r>
            <a:r>
              <a:rPr kumimoji="0" lang="ru-RU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рублей</a:t>
            </a:r>
            <a:endParaRPr kumimoji="0" lang="ru-RU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62840" algn="l"/>
              </a:tabLst>
              <a:defRPr/>
            </a:pPr>
            <a:r>
              <a:rPr kumimoji="0" lang="ru-RU" b="0" i="1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до 3 </a:t>
            </a:r>
            <a:r>
              <a:rPr kumimoji="0" lang="ru-RU" b="0" i="1" u="none" strike="noStrike" kern="1200" cap="none" spc="-1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лет </a:t>
            </a:r>
            <a:r>
              <a:rPr kumimoji="0" lang="ru-RU" b="0" i="1" u="none" strike="noStrike" kern="1200" cap="none" spc="-1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endParaRPr kumimoji="0" lang="ru-RU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62840" algn="l"/>
              </a:tabLst>
              <a:defRPr/>
            </a:pPr>
            <a:r>
              <a:rPr kumimoji="0" lang="ru-RU" b="0" i="1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от </a:t>
            </a:r>
            <a:r>
              <a:rPr kumimoji="0" lang="ru-RU" b="0" i="1" u="none" strike="noStrike" kern="1200" cap="none" spc="-1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4% - </a:t>
            </a:r>
            <a:r>
              <a:rPr lang="ru-RU" i="1" spc="-1" dirty="0" err="1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(</a:t>
            </a:r>
            <a:r>
              <a:rPr kumimoji="0" lang="ru-RU" b="0" i="1" u="none" strike="noStrike" kern="1200" cap="none" spc="-1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для</a:t>
            </a:r>
            <a:r>
              <a:rPr kumimoji="0" lang="ru-RU" b="0" i="1" u="none" strike="noStrike" kern="1200" cap="none" spc="-1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моногородов)</a:t>
            </a:r>
            <a:endParaRPr kumimoji="0" lang="ru-RU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4" name="Рисунок 14"/>
          <p:cNvPicPr/>
          <p:nvPr/>
        </p:nvPicPr>
        <p:blipFill>
          <a:blip r:embed="rId4"/>
          <a:stretch/>
        </p:blipFill>
        <p:spPr>
          <a:xfrm>
            <a:off x="10867500" y="5807101"/>
            <a:ext cx="996120" cy="996120"/>
          </a:xfrm>
          <a:prstGeom prst="rect">
            <a:avLst/>
          </a:prstGeom>
          <a:ln w="0"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377539" y="5044826"/>
            <a:ext cx="27313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</a:t>
            </a:r>
            <a:r>
              <a:rPr lang="ru-RU" sz="20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Моногородов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4429" y="4797631"/>
            <a:ext cx="54309" cy="9793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0800000" flipV="1">
            <a:off x="4610023" y="4699810"/>
            <a:ext cx="74434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Микрозаем «Экспресс-Моногород» - до 500 тыс. рублей по ставке от 3,75% годовых (1/2 ключевой ставки ЦБ)</a:t>
            </a:r>
          </a:p>
          <a:p>
            <a:pPr lvl="0"/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Микрозаем «Моногород»- до 3 млн. рублей, по ставке от 4 % годовых </a:t>
            </a:r>
          </a:p>
        </p:txBody>
      </p:sp>
    </p:spTree>
    <p:extLst>
      <p:ext uri="{BB962C8B-B14F-4D97-AF65-F5344CB8AC3E}">
        <p14:creationId xmlns:p14="http://schemas.microsoft.com/office/powerpoint/2010/main" val="174631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Box 8"/>
          <p:cNvSpPr/>
          <p:nvPr/>
        </p:nvSpPr>
        <p:spPr>
          <a:xfrm>
            <a:off x="118752" y="194400"/>
            <a:ext cx="12072647" cy="113731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Министерство экономического развития</a:t>
            </a:r>
            <a:endParaRPr kumimoji="0" lang="ru-RU" sz="2400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Приморского края</a:t>
            </a:r>
            <a:endParaRPr kumimoji="0" lang="ru-RU" sz="2400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1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Виды финансовой поддержки</a:t>
            </a:r>
            <a:endParaRPr kumimoji="0" lang="ru-RU" sz="2000" i="1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TextBox 17"/>
          <p:cNvSpPr/>
          <p:nvPr/>
        </p:nvSpPr>
        <p:spPr>
          <a:xfrm>
            <a:off x="3702489" y="1265198"/>
            <a:ext cx="8123400" cy="13835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9"/>
              </a:spcAft>
              <a:buClrTx/>
              <a:buSzTx/>
              <a:buFontTx/>
              <a:buNone/>
              <a:tabLst>
                <a:tab pos="762840" algn="l"/>
              </a:tabLst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гранты социальным </a:t>
            </a:r>
            <a:r>
              <a:rPr kumimoji="0" lang="ru-RU" sz="1600" b="1" i="0" u="none" strike="noStrike" kern="1200" cap="none" spc="-1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предприятиям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9"/>
              </a:spcAft>
              <a:buClrTx/>
              <a:buSzTx/>
              <a:buFontTx/>
              <a:buNone/>
              <a:tabLst>
                <a:tab pos="762840" algn="l"/>
              </a:tabLst>
              <a:defRPr/>
            </a:pPr>
            <a:r>
              <a:rPr kumimoji="0" lang="ru-RU" sz="1600" b="1" i="0" u="none" strike="noStrike" kern="1200" cap="none" spc="-1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гранты молодым предпринимателям, в возрасте до 25 лет</a:t>
            </a:r>
            <a:endParaRPr kumimoji="0" lang="ru-RU" sz="1600" b="1" i="0" u="none" strike="noStrike" kern="1200" cap="none" spc="-1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9"/>
              </a:spcAft>
              <a:buClrTx/>
              <a:buSzTx/>
              <a:buFontTx/>
              <a:buNone/>
              <a:tabLst>
                <a:tab pos="762840" algn="l"/>
              </a:tabLst>
              <a:defRPr/>
            </a:pPr>
            <a:r>
              <a:rPr kumimoji="0" lang="ru-RU" sz="1600" b="1" i="0" u="none" strike="noStrike" kern="1200" cap="none" spc="-1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льготный лизинг (скидка до 20% стоимости предмета лизинга, но не более 500 </a:t>
            </a:r>
            <a:r>
              <a:rPr kumimoji="0" lang="ru-RU" sz="1600" b="1" i="0" u="none" strike="noStrike" kern="1200" cap="none" spc="-1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тыс</a:t>
            </a:r>
            <a:r>
              <a:rPr kumimoji="0" lang="ru-RU" sz="1600" b="1" i="0" u="none" strike="noStrike" kern="1200" cap="none" spc="-1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рублей)</a:t>
            </a:r>
            <a:endParaRPr kumimoji="0" lang="ru-RU" sz="1600" b="1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1" name="Рисунок 23"/>
          <p:cNvPicPr/>
          <p:nvPr/>
        </p:nvPicPr>
        <p:blipFill>
          <a:blip r:embed="rId3"/>
          <a:srcRect r="49174"/>
          <a:stretch/>
        </p:blipFill>
        <p:spPr>
          <a:xfrm>
            <a:off x="10798920" y="194400"/>
            <a:ext cx="1133280" cy="839160"/>
          </a:xfrm>
          <a:prstGeom prst="rect">
            <a:avLst/>
          </a:prstGeom>
          <a:ln w="0">
            <a:noFill/>
          </a:ln>
        </p:spPr>
      </p:pic>
      <p:sp>
        <p:nvSpPr>
          <p:cNvPr id="182" name="Прямоугольник 24"/>
          <p:cNvSpPr/>
          <p:nvPr/>
        </p:nvSpPr>
        <p:spPr>
          <a:xfrm rot="5400000" flipV="1">
            <a:off x="3006747" y="1884523"/>
            <a:ext cx="1284365" cy="45719"/>
          </a:xfrm>
          <a:prstGeom prst="rect">
            <a:avLst/>
          </a:prstGeom>
          <a:solidFill>
            <a:srgbClr val="AECA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360" rIns="90000" bIns="4536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DejaVu Sans"/>
            </a:endParaRPr>
          </a:p>
        </p:txBody>
      </p:sp>
      <p:sp>
        <p:nvSpPr>
          <p:cNvPr id="183" name="Прямоугольник 1"/>
          <p:cNvSpPr/>
          <p:nvPr/>
        </p:nvSpPr>
        <p:spPr>
          <a:xfrm>
            <a:off x="399394" y="1522337"/>
            <a:ext cx="3226676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62840" algn="l"/>
              </a:tabLst>
              <a:defRPr/>
            </a:pPr>
            <a:r>
              <a:rPr kumimoji="0" lang="ru-RU" sz="2400" b="1" i="0" u="none" strike="noStrike" kern="1200" cap="none" spc="-1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до </a:t>
            </a:r>
            <a:r>
              <a:rPr kumimoji="0" lang="ru-RU" sz="24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500 </a:t>
            </a:r>
            <a:r>
              <a:rPr kumimoji="0" lang="ru-RU" sz="2400" b="1" i="0" u="none" strike="noStrike" kern="1200" cap="none" spc="-1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тыс</a:t>
            </a:r>
            <a:r>
              <a:rPr kumimoji="0" lang="ru-RU" sz="2400" b="1" i="0" u="none" strike="noStrike" kern="1200" cap="none" spc="-1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рублей</a:t>
            </a:r>
            <a:endParaRPr kumimoji="0" lang="ru-RU" sz="2400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TextBox 17"/>
          <p:cNvSpPr/>
          <p:nvPr/>
        </p:nvSpPr>
        <p:spPr>
          <a:xfrm>
            <a:off x="3671789" y="2737354"/>
            <a:ext cx="8598237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9"/>
              </a:spcAft>
              <a:buClrTx/>
              <a:buSzTx/>
              <a:buFontTx/>
              <a:buNone/>
              <a:tabLst>
                <a:tab pos="762840" algn="l"/>
              </a:tabLst>
              <a:defRPr/>
            </a:pPr>
            <a:r>
              <a:rPr kumimoji="0" lang="ru-RU" sz="1600" b="1" i="0" u="none" strike="noStrike" kern="1200" cap="none" spc="-1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экспортный </a:t>
            </a:r>
            <a:r>
              <a:rPr kumimoji="0" lang="ru-RU" sz="1600" b="1" i="0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кэшбек</a:t>
            </a: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(возмещение затрат)</a:t>
            </a:r>
            <a:endParaRPr kumimoji="0" lang="ru-RU" sz="1600" b="1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9"/>
              </a:spcAft>
              <a:buClrTx/>
              <a:buSzTx/>
              <a:buFontTx/>
              <a:buNone/>
              <a:tabLst>
                <a:tab pos="762840" algn="l"/>
              </a:tabLst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гранты производителям одежды</a:t>
            </a:r>
            <a:endParaRPr kumimoji="0" lang="ru-RU" sz="1600" b="1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" name="Прямоугольник 41"/>
          <p:cNvSpPr/>
          <p:nvPr/>
        </p:nvSpPr>
        <p:spPr>
          <a:xfrm rot="5400000">
            <a:off x="3217290" y="3121274"/>
            <a:ext cx="863280" cy="45719"/>
          </a:xfrm>
          <a:prstGeom prst="rect">
            <a:avLst/>
          </a:prstGeom>
          <a:solidFill>
            <a:srgbClr val="AECA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360" rIns="90000" bIns="4536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DejaVu Sans"/>
            </a:endParaRPr>
          </a:p>
        </p:txBody>
      </p:sp>
      <p:sp>
        <p:nvSpPr>
          <p:cNvPr id="186" name="Прямоугольник 43"/>
          <p:cNvSpPr/>
          <p:nvPr/>
        </p:nvSpPr>
        <p:spPr>
          <a:xfrm>
            <a:off x="633397" y="2660552"/>
            <a:ext cx="3026979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62840" algn="l"/>
              </a:tabLst>
              <a:defRPr/>
            </a:pPr>
            <a:r>
              <a:rPr kumimoji="0" lang="ru-RU" sz="2400" b="1" i="0" u="none" strike="noStrike" kern="1200" cap="none" spc="-1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до </a:t>
            </a:r>
            <a:r>
              <a:rPr kumimoji="0" lang="ru-RU" sz="24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1 млн рублей</a:t>
            </a:r>
            <a:endParaRPr kumimoji="0" lang="ru-RU" sz="2400" b="1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TextBox 17"/>
          <p:cNvSpPr/>
          <p:nvPr/>
        </p:nvSpPr>
        <p:spPr>
          <a:xfrm>
            <a:off x="3702489" y="4054372"/>
            <a:ext cx="7887829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9"/>
              </a:spcAft>
              <a:buClrTx/>
              <a:buSzTx/>
              <a:buFontTx/>
              <a:buNone/>
              <a:tabLst>
                <a:tab pos="762840" algn="l"/>
              </a:tabLst>
              <a:defRPr/>
            </a:pPr>
            <a:r>
              <a:rPr kumimoji="0" lang="ru-RU" sz="1600" b="1" i="0" u="none" strike="noStrike" kern="1200" cap="none" spc="-1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гранты </a:t>
            </a: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на поддержку инновационных проектов </a:t>
            </a:r>
            <a:endParaRPr kumimoji="0" lang="ru-RU" sz="1600" b="1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" name="TextBox 17"/>
          <p:cNvSpPr/>
          <p:nvPr/>
        </p:nvSpPr>
        <p:spPr>
          <a:xfrm>
            <a:off x="3702489" y="5051713"/>
            <a:ext cx="8123401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9"/>
              </a:spcAft>
              <a:buClrTx/>
              <a:buSzTx/>
              <a:buFontTx/>
              <a:buNone/>
              <a:tabLst>
                <a:tab pos="762840" algn="l"/>
              </a:tabLst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гранты на организацию серийного производства инновационных </a:t>
            </a:r>
            <a:r>
              <a:rPr kumimoji="0" lang="ru-RU" sz="1600" b="1" i="0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стартап</a:t>
            </a: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-проектов </a:t>
            </a:r>
            <a:endParaRPr kumimoji="0" lang="ru-RU" sz="1600" b="1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Прямоугольник 58"/>
          <p:cNvSpPr/>
          <p:nvPr/>
        </p:nvSpPr>
        <p:spPr>
          <a:xfrm rot="5400000">
            <a:off x="3248888" y="5292133"/>
            <a:ext cx="716890" cy="45719"/>
          </a:xfrm>
          <a:prstGeom prst="rect">
            <a:avLst/>
          </a:prstGeom>
          <a:solidFill>
            <a:srgbClr val="AECA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360" rIns="90000" bIns="4536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DejaVu Sans"/>
            </a:endParaRPr>
          </a:p>
        </p:txBody>
      </p:sp>
      <p:sp>
        <p:nvSpPr>
          <p:cNvPr id="190" name="Прямоугольник 59"/>
          <p:cNvSpPr/>
          <p:nvPr/>
        </p:nvSpPr>
        <p:spPr>
          <a:xfrm>
            <a:off x="938151" y="4990158"/>
            <a:ext cx="2645606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62840" algn="l"/>
              </a:tabLst>
              <a:defRPr/>
            </a:pPr>
            <a:r>
              <a:rPr kumimoji="0" lang="ru-RU" sz="2400" b="1" i="0" u="none" strike="noStrike" kern="1200" cap="none" spc="-1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до </a:t>
            </a:r>
            <a:r>
              <a:rPr kumimoji="0" lang="ru-RU" sz="24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10 млн </a:t>
            </a:r>
            <a:r>
              <a:rPr kumimoji="0" lang="ru-RU" sz="2400" b="1" i="0" u="none" strike="noStrike" kern="1200" cap="none" spc="-1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рублей</a:t>
            </a:r>
            <a:endParaRPr kumimoji="0" lang="ru-RU" sz="2400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" name="Прямоугольник 60"/>
          <p:cNvSpPr/>
          <p:nvPr/>
        </p:nvSpPr>
        <p:spPr>
          <a:xfrm rot="5400000">
            <a:off x="3246524" y="4215410"/>
            <a:ext cx="720181" cy="45719"/>
          </a:xfrm>
          <a:prstGeom prst="rect">
            <a:avLst/>
          </a:prstGeom>
          <a:solidFill>
            <a:srgbClr val="AECA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360" rIns="90000" bIns="4536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DejaVu Sans"/>
            </a:endParaRPr>
          </a:p>
        </p:txBody>
      </p:sp>
      <p:sp>
        <p:nvSpPr>
          <p:cNvPr id="192" name="Прямоугольник 61"/>
          <p:cNvSpPr/>
          <p:nvPr/>
        </p:nvSpPr>
        <p:spPr>
          <a:xfrm>
            <a:off x="415600" y="3851943"/>
            <a:ext cx="3125706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62840" algn="l"/>
              </a:tabLst>
              <a:defRPr/>
            </a:pPr>
            <a:r>
              <a:rPr kumimoji="0" lang="ru-RU" sz="2400" b="1" i="0" u="none" strike="noStrike" kern="1200" cap="none" spc="-1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до </a:t>
            </a:r>
            <a:r>
              <a:rPr kumimoji="0" lang="ru-RU" sz="24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2 млн рублей</a:t>
            </a:r>
            <a:endParaRPr kumimoji="0" lang="ru-RU" sz="2400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3" name="Рисунок 18"/>
          <p:cNvPicPr/>
          <p:nvPr/>
        </p:nvPicPr>
        <p:blipFill>
          <a:blip r:embed="rId4"/>
          <a:stretch/>
        </p:blipFill>
        <p:spPr>
          <a:xfrm>
            <a:off x="10959120" y="5630760"/>
            <a:ext cx="996120" cy="9961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70859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Box 8"/>
          <p:cNvSpPr/>
          <p:nvPr/>
        </p:nvSpPr>
        <p:spPr>
          <a:xfrm>
            <a:off x="0" y="343800"/>
            <a:ext cx="1219140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Налоговые льготы</a:t>
            </a:r>
            <a:endParaRPr kumimoji="0" lang="ru-RU" b="0" i="1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Снижение ставок по упрощенной системе налогообложения</a:t>
            </a:r>
            <a:endParaRPr kumimoji="0" lang="ru-RU" b="0" i="1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" name="Рисунок 23"/>
          <p:cNvPicPr/>
          <p:nvPr/>
        </p:nvPicPr>
        <p:blipFill>
          <a:blip r:embed="rId3"/>
          <a:srcRect r="49174"/>
          <a:stretch/>
        </p:blipFill>
        <p:spPr>
          <a:xfrm>
            <a:off x="10798920" y="194400"/>
            <a:ext cx="1133280" cy="839160"/>
          </a:xfrm>
          <a:prstGeom prst="rect">
            <a:avLst/>
          </a:prstGeom>
          <a:ln w="0">
            <a:noFill/>
          </a:ln>
        </p:spPr>
      </p:pic>
      <p:pic>
        <p:nvPicPr>
          <p:cNvPr id="216" name="Рисунок 15"/>
          <p:cNvPicPr/>
          <p:nvPr/>
        </p:nvPicPr>
        <p:blipFill>
          <a:blip r:embed="rId4"/>
          <a:stretch/>
        </p:blipFill>
        <p:spPr>
          <a:xfrm>
            <a:off x="10936080" y="5627880"/>
            <a:ext cx="996120" cy="996120"/>
          </a:xfrm>
          <a:prstGeom prst="rect">
            <a:avLst/>
          </a:prstGeom>
          <a:ln w="0">
            <a:noFill/>
          </a:ln>
        </p:spPr>
      </p:pic>
      <p:sp>
        <p:nvSpPr>
          <p:cNvPr id="217" name="Прямоугольник 2"/>
          <p:cNvSpPr/>
          <p:nvPr/>
        </p:nvSpPr>
        <p:spPr>
          <a:xfrm>
            <a:off x="0" y="1944827"/>
            <a:ext cx="4104033" cy="14758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с 6% до 1%</a:t>
            </a:r>
            <a:endParaRPr kumimoji="0" lang="ru-RU" sz="2000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на «доходы»</a:t>
            </a:r>
            <a:endParaRPr kumimoji="0" lang="ru-RU" sz="2000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с 15% до 5%</a:t>
            </a:r>
            <a:endParaRPr kumimoji="0" lang="ru-RU" sz="2000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на «доходы минус расходы»</a:t>
            </a:r>
            <a:endParaRPr kumimoji="0" lang="ru-RU" sz="2000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8" name="Прямоугольник 19"/>
          <p:cNvSpPr/>
          <p:nvPr/>
        </p:nvSpPr>
        <p:spPr>
          <a:xfrm rot="5400000">
            <a:off x="3362297" y="2697110"/>
            <a:ext cx="1483471" cy="45719"/>
          </a:xfrm>
          <a:prstGeom prst="rect">
            <a:avLst/>
          </a:prstGeom>
          <a:solidFill>
            <a:srgbClr val="AECA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360" rIns="90000" bIns="4536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DejaVu Sans"/>
            </a:endParaRPr>
          </a:p>
        </p:txBody>
      </p:sp>
      <p:sp>
        <p:nvSpPr>
          <p:cNvPr id="219" name="Прямоугольник 3"/>
          <p:cNvSpPr/>
          <p:nvPr/>
        </p:nvSpPr>
        <p:spPr>
          <a:xfrm>
            <a:off x="4209659" y="1958370"/>
            <a:ext cx="7620135" cy="15231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9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62. Разработка компьютерного программного обеспечения, консультационные услуги в данной области и другие сопутствующие услуги</a:t>
            </a:r>
            <a:endParaRPr kumimoji="0" lang="ru-RU" sz="1600" b="1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9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63.1. Деятельность по обработке данных, предоставление услуг по размещению информации, деятельность порталов в информационно-коммуникационной сети Интернет</a:t>
            </a:r>
            <a:endParaRPr kumimoji="0" lang="ru-RU" sz="1600" b="1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0" name="Прямоугольник 7"/>
          <p:cNvSpPr/>
          <p:nvPr/>
        </p:nvSpPr>
        <p:spPr>
          <a:xfrm>
            <a:off x="178130" y="988677"/>
            <a:ext cx="3788228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1%</a:t>
            </a:r>
            <a:endParaRPr kumimoji="0" lang="ru-RU" sz="2000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на «доходы»</a:t>
            </a:r>
            <a:endParaRPr kumimoji="0" lang="ru-RU" sz="2000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1" name="Прямоугольник 9"/>
          <p:cNvSpPr/>
          <p:nvPr/>
        </p:nvSpPr>
        <p:spPr>
          <a:xfrm rot="5400000">
            <a:off x="3702929" y="1366919"/>
            <a:ext cx="802205" cy="45721"/>
          </a:xfrm>
          <a:prstGeom prst="rect">
            <a:avLst/>
          </a:prstGeom>
          <a:solidFill>
            <a:srgbClr val="AECA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360" rIns="90000" bIns="4536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DejaVu Sans"/>
            </a:endParaRPr>
          </a:p>
        </p:txBody>
      </p:sp>
      <p:sp>
        <p:nvSpPr>
          <p:cNvPr id="222" name="Прямоугольник 10"/>
          <p:cNvSpPr/>
          <p:nvPr/>
        </p:nvSpPr>
        <p:spPr>
          <a:xfrm>
            <a:off x="4349500" y="1171465"/>
            <a:ext cx="764838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Организации и ИП, имеющие статус «Социального предприятия»</a:t>
            </a:r>
            <a:endParaRPr kumimoji="0" lang="ru-RU" sz="1600" b="1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9387" y="4127132"/>
            <a:ext cx="36100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6% до 3%</a:t>
            </a:r>
            <a:endParaRPr lang="ru-RU" sz="20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sz="2000" i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«доходы»</a:t>
            </a:r>
            <a:endParaRPr lang="ru-RU" sz="20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spcBef>
                <a:spcPts val="1199"/>
              </a:spcBef>
            </a:pPr>
            <a:r>
              <a:rPr lang="ru-RU" sz="20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15% до 7,5%</a:t>
            </a:r>
            <a:endParaRPr lang="ru-RU" sz="20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sz="2000" i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«доходы минус расходы»</a:t>
            </a:r>
            <a:endParaRPr lang="ru-RU" sz="20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4547" y="3649057"/>
            <a:ext cx="45719" cy="30842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90242" y="3567661"/>
            <a:ext cx="7788221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199"/>
              </a:spcAft>
            </a:pPr>
            <a:r>
              <a:rPr lang="ru-RU" sz="155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38. Сбор, обработка и утилизация отходов; обработка вторичного сырья</a:t>
            </a:r>
          </a:p>
          <a:p>
            <a:pPr lvl="0">
              <a:spcAft>
                <a:spcPts val="1199"/>
              </a:spcAft>
            </a:pPr>
            <a:r>
              <a:rPr lang="ru-RU" sz="155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39. Предоставление услуг в области ликвидации последствий загрязнений и прочих услуг, связанных с удалением отходов</a:t>
            </a:r>
          </a:p>
          <a:p>
            <a:pPr lvl="0">
              <a:spcAft>
                <a:spcPts val="1199"/>
              </a:spcAft>
            </a:pPr>
            <a:r>
              <a:rPr lang="ru-RU" sz="155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62. Разработка компьютерного программного обеспечения, консультационные услуги в данной области и другие сопутствующие услуги</a:t>
            </a:r>
          </a:p>
          <a:p>
            <a:pPr lvl="0">
              <a:spcAft>
                <a:spcPts val="1199"/>
              </a:spcAft>
            </a:pPr>
            <a:r>
              <a:rPr lang="ru-RU" sz="155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63. Деятельность в области информационных технологий</a:t>
            </a:r>
          </a:p>
          <a:p>
            <a:pPr lvl="0">
              <a:spcAft>
                <a:spcPts val="1199"/>
              </a:spcAft>
            </a:pPr>
            <a:r>
              <a:rPr lang="ru-RU" sz="155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90. Деятельность творческая, деятельность в области искусства и </a:t>
            </a:r>
            <a:r>
              <a:rPr lang="ru-RU" sz="155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организации </a:t>
            </a:r>
            <a:r>
              <a:rPr lang="ru-RU" sz="155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развлечений</a:t>
            </a:r>
          </a:p>
          <a:p>
            <a:pPr lvl="0"/>
            <a:r>
              <a:rPr lang="ru-RU" sz="155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91. Деятельность библиотек, архивов,</a:t>
            </a:r>
          </a:p>
          <a:p>
            <a:pPr lvl="0"/>
            <a:r>
              <a:rPr lang="ru-RU" sz="155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музеев и прочих объектов культуры</a:t>
            </a:r>
            <a:endParaRPr lang="ru-RU" sz="15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73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</TotalTime>
  <Words>782</Words>
  <Application>Microsoft Office PowerPoint</Application>
  <PresentationFormat>Широкоэкранный</PresentationFormat>
  <Paragraphs>139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DejaVu Sans</vt:lpstr>
      <vt:lpstr>Symbol</vt:lpstr>
      <vt:lpstr>Times New Roman</vt:lpstr>
      <vt:lpstr>Wingdings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Криволапова Ирина Николаевна</dc:creator>
  <cp:lastModifiedBy>Криволапова Ирина Николаевна</cp:lastModifiedBy>
  <cp:revision>52</cp:revision>
  <cp:lastPrinted>2023-10-31T01:59:05Z</cp:lastPrinted>
  <dcterms:created xsi:type="dcterms:W3CDTF">2023-10-25T00:42:56Z</dcterms:created>
  <dcterms:modified xsi:type="dcterms:W3CDTF">2023-10-31T02:02:06Z</dcterms:modified>
</cp:coreProperties>
</file>